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89" r:id="rId2"/>
  </p:sldMasterIdLst>
  <p:notesMasterIdLst>
    <p:notesMasterId r:id="rId42"/>
  </p:notesMasterIdLst>
  <p:sldIdLst>
    <p:sldId id="256" r:id="rId3"/>
    <p:sldId id="257" r:id="rId4"/>
    <p:sldId id="357" r:id="rId5"/>
    <p:sldId id="305" r:id="rId6"/>
    <p:sldId id="308" r:id="rId7"/>
    <p:sldId id="304" r:id="rId8"/>
    <p:sldId id="309" r:id="rId9"/>
    <p:sldId id="310" r:id="rId10"/>
    <p:sldId id="311" r:id="rId11"/>
    <p:sldId id="345" r:id="rId12"/>
    <p:sldId id="358" r:id="rId13"/>
    <p:sldId id="312" r:id="rId14"/>
    <p:sldId id="313" r:id="rId15"/>
    <p:sldId id="318" r:id="rId16"/>
    <p:sldId id="359" r:id="rId17"/>
    <p:sldId id="314" r:id="rId18"/>
    <p:sldId id="321" r:id="rId19"/>
    <p:sldId id="350" r:id="rId20"/>
    <p:sldId id="351" r:id="rId21"/>
    <p:sldId id="320" r:id="rId22"/>
    <p:sldId id="353" r:id="rId23"/>
    <p:sldId id="354" r:id="rId24"/>
    <p:sldId id="355" r:id="rId25"/>
    <p:sldId id="325" r:id="rId26"/>
    <p:sldId id="322" r:id="rId27"/>
    <p:sldId id="323" r:id="rId28"/>
    <p:sldId id="335" r:id="rId29"/>
    <p:sldId id="336" r:id="rId30"/>
    <p:sldId id="338" r:id="rId31"/>
    <p:sldId id="360" r:id="rId32"/>
    <p:sldId id="337" r:id="rId33"/>
    <p:sldId id="339" r:id="rId34"/>
    <p:sldId id="340" r:id="rId35"/>
    <p:sldId id="341" r:id="rId36"/>
    <p:sldId id="342" r:id="rId37"/>
    <p:sldId id="333" r:id="rId38"/>
    <p:sldId id="334" r:id="rId39"/>
    <p:sldId id="343" r:id="rId40"/>
    <p:sldId id="344" r:id="rId4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33" autoAdjust="0"/>
    <p:restoredTop sz="86380" autoAdjust="0"/>
  </p:normalViewPr>
  <p:slideViewPr>
    <p:cSldViewPr>
      <p:cViewPr varScale="1">
        <p:scale>
          <a:sx n="68" d="100"/>
          <a:sy n="68" d="100"/>
        </p:scale>
        <p:origin x="9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7FE0C-66FD-4A00-B6C3-D1575717D56D}" type="datetimeFigureOut">
              <a:rPr lang="cs-CZ" smtClean="0"/>
              <a:pPr/>
              <a:t>11.07.2018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36BC3-5FCF-4066-9629-8552B96BD1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6E51-7D0F-4984-A7B7-B8FA97195912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15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7218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58864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97965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9106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079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8ED3-9BD6-438E-ACD2-E58726E4A32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42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385-1CEA-4ABD-A234-EAC43D7E1D27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45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0EC80-1541-47F2-BC34-284B66505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424DA5F-14BE-4D52-8740-72819A625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3532B1-7604-4103-8EB4-F21E70F0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6E51-7D0F-4984-A7B7-B8FA97195912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2A5306-21F5-4F01-9167-33F599E0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DA056-9A3E-4B11-BCA6-9A6E29B2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9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366C0-E465-4420-8578-297F08AF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A71EDA-C3BD-4EFF-9CC5-A9C6E1AA8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2D6DA-1200-4BCB-97C8-5CBF5FA3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20CC8-8197-4343-990C-8439418C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04637-2E0B-475E-9DB3-D91525D5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53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87907-EEA0-4951-8AFF-173B5F46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85D14C2-FA3E-4BC7-A70D-DAFFCAF5D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312FA6-C6C3-4C9F-B8AB-841C6F5E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9FE6-FC65-4672-9C4F-7B8EC2C6026A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830F40-994C-4BEF-9753-E15BF1A5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3FE830-1425-437B-908D-BA1AEDDF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23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18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E7F52B-0DFB-4F89-8C62-3BC8C5FE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220AB-4ED0-4443-9747-50ADDB519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F699BF6-8A39-413A-8FE8-F91C873E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0E6093-96C5-49A3-AC3E-A44D0051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872-5B4E-4F14-BF06-23D044D15E09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D7B000-A7E7-4574-8702-145E496E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73BCD8-664D-4000-8140-2DEC7A54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280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5F233-EFEE-4A6F-BAD0-4BEE2660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EEE1B23-D235-452A-9DE3-97C0AB84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E83EBE3-A2D4-4361-91D0-D90980FE7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E3A0A11-636F-40E7-89F1-F3FD42F67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7F052E-CC47-4CBE-AC81-653230F16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84AA71-3C95-49F3-A32E-EB677154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441-86C5-4212-8358-A85C02DC4050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3F3F088-AD62-42D4-B063-5C627CAE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AF3B0E7-BCAB-4B96-92A8-35180D2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443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53546D-44AC-4111-BFDF-7ACA7CBA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03DCC8-40E6-4C73-A338-FFB5A84D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8D6B28-C1EB-4218-AF16-4185F1B4D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56B183-AA34-4905-A488-DB87BE52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5028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AED3DC-EF21-4157-B02B-E11D785F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E94C-4B14-454F-B5C2-89C186553EE6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FAC223-4FBD-465A-8C25-2927687A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FB998C-BD04-4B27-80E3-4E16D769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87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FAFB74-8474-4772-8690-40846AA9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100C65-E71C-4330-A427-E29E75E8D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299365-B3E5-43BA-B5E4-F97C64256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B28CE-0028-4B33-BD33-24706B18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0D2-40A4-4930-81DA-BC3812E54230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7F6CD8-DB92-43ED-BD1A-9B8D5312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E16282-1212-4418-9C80-9F56833C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70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09F852-28F1-41E6-B01C-D32EC783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96E4AD1-827F-4C2B-9512-8BBE521B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4547C6A-6EA0-4133-93B1-19513E81B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94DFC2-95CB-4F21-A353-19077D26E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298-7377-4759-857B-F28DB1711055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D762382-FFCA-44EC-91AD-65C503B3D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A650F-5F60-4D88-8C64-C5621FA1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420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5FE94-7334-4C6B-8904-2D3F4358D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9A3E36-CDC4-44B4-89AE-AA0EB5A3B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014936-FA42-4CD9-A026-311DFD6C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8ED3-9BD6-438E-ACD2-E58726E4A32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3101D8-CD14-4EFD-8395-F4C706C4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57C6DF-8350-4CE3-90BA-8C3B3084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453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DA0E52-D35C-456B-B200-00CEABFAF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6B6B9D-AAA0-492F-BBB4-CC78FA76C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F86060-1431-4CA2-AE48-407DE52F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385-1CEA-4ABD-A234-EAC43D7E1D27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CEADC3-EA4F-45E2-BBD2-EA7211D7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573F17-37E9-46EB-9F47-F7FBEF97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1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9FE6-FC65-4672-9C4F-7B8EC2C6026A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6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87872-5B4E-4F14-BF06-23D044D15E09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55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C441-86C5-4212-8358-A85C02DC4050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693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E94C-4B14-454F-B5C2-89C186553EE6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64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90D2-40A4-4930-81DA-BC3812E54230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45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3C298-7377-4759-857B-F28DB1711055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50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3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E1233AA-7C98-4BD6-B24D-7B71959A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0FBD84-F3D5-400C-8037-225EC910B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E38218-D28A-42AA-BED8-BE38BE7E9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9E63-34C0-4BCE-BACB-9D582649636D}" type="datetime1">
              <a:rPr lang="cs-CZ" smtClean="0"/>
              <a:pPr/>
              <a:t>11.07.2018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223553-C280-4946-A02E-37AC268C8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6BC90-3870-44CD-AE57-E4FA2CDF7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9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ce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sblanik.cz/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zif.cz/cs" TargetMode="Externa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prv2014-1921" TargetMode="Externa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kancelar@masblanik.cz" TargetMode="External"/><Relationship Id="rId7" Type="http://schemas.openxmlformats.org/officeDocument/2006/relationships/image" Target="../media/image3.jpeg"/><Relationship Id="rId2" Type="http://schemas.openxmlformats.org/officeDocument/2006/relationships/hyperlink" Target="mailto:monika.duskova@masblanik.cz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info@masblanik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52404"/>
            <a:ext cx="7772400" cy="37607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4400" b="1" dirty="0"/>
              <a:t>Seminář pro žadatele z území </a:t>
            </a:r>
            <a:br>
              <a:rPr lang="cs-CZ" sz="4400" b="1" dirty="0"/>
            </a:br>
            <a:r>
              <a:rPr lang="cs-CZ" sz="4400" b="1" dirty="0"/>
              <a:t>MAS Blaník, z. s.</a:t>
            </a:r>
            <a:br>
              <a:rPr lang="cs-CZ" sz="4400" b="1" dirty="0"/>
            </a:br>
            <a:r>
              <a:rPr lang="cs-CZ" sz="4400" b="1" dirty="0"/>
              <a:t>k Výzvě č. 1 pro dotační program</a:t>
            </a:r>
            <a:br>
              <a:rPr lang="cs-CZ" sz="4400" b="1" dirty="0"/>
            </a:br>
            <a:r>
              <a:rPr lang="cs-CZ" sz="4400" b="1" dirty="0" err="1"/>
              <a:t>Program</a:t>
            </a:r>
            <a:r>
              <a:rPr lang="cs-CZ" sz="4400" b="1" dirty="0"/>
              <a:t> rozvoje venkova (PRV)</a:t>
            </a:r>
            <a:br>
              <a:rPr lang="cs-CZ" sz="4400" b="1" dirty="0"/>
            </a:br>
            <a:endParaRPr lang="cs-CZ" sz="4400" dirty="0"/>
          </a:p>
        </p:txBody>
      </p:sp>
      <p:pic>
        <p:nvPicPr>
          <p:cNvPr id="7" name="Obrázek 6" descr="Popis: \\nt1\O\Loga 2014_2020\IROP\Logolinky\RGB\JPG\IROP_CZ_RO_B_C RGB_mal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127" y="233912"/>
            <a:ext cx="6581713" cy="11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884871"/>
            <a:ext cx="1728192" cy="4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FD2040-5044-45B7-A1CB-99E5F2310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0906"/>
            <a:ext cx="2398133" cy="10701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0FBF1D-B9E4-463B-8F58-C8A450C16C9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5673937"/>
            <a:ext cx="862321" cy="8640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9938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1 - ZEMĚDĚLSTVÍ živí venkov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7992888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Žadatel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prokazatelně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zabývá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živočišnou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výrobou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(h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odnotí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dle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zatížení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obhospodařované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zemědělské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půdy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uvedeno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Ž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vč. způsobu výpočtu).</a:t>
            </a: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vytváří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místo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Předmětem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výstavba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rekonstrukce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stavby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zároveň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nedojde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souvislosti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vyjmutí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ze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zemědělského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půdního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fondu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Projekt je realizován na dlouhodobě nevyužívaných objektech nebo je umístěn v tzv. brownfieldu.</a:t>
            </a:r>
          </a:p>
          <a:p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Velikost zemědělského subjektu (preference menších subjektů do 70 ha dle LPIS).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SzPct val="85000"/>
              <a:buFont typeface="+mj-lt"/>
              <a:buAutoNum type="arabicParenR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96716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9938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1 - ZEMĚDĚLSTVÍ živí venkov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7992888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Žadatel je zařazen do přechodného období nebo registrován jako ekologický podnikatel.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7. Projekt klade důraz na předcházení vzniku odpadu minimálně po dobu udržitelnosti projektu.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8. Žadatel se zaváže třídit v rámci podniku alespoň 6 složek odpadu minimálně po dobu udržitelnosti projektu.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9. Projekt obsahuje opatření pro efektivní nakládání s vodou.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10. Výdaje pro spolufinancování – dotace činí maximálně 500 000 Kč.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Tx/>
              <a:buSzPct val="85000"/>
              <a:buFont typeface="+mj-lt"/>
              <a:buAutoNum type="arabicParenR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39709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2. Ať nám roste PRODUKCE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776864" cy="5472608"/>
          </a:xfrm>
        </p:spPr>
        <p:txBody>
          <a:bodyPr>
            <a:normAutofit/>
          </a:bodyPr>
          <a:lstStyle/>
          <a:p>
            <a:endParaRPr lang="cs-CZ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Podpora je zaměřena na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investice, které se týkají zpracování, uvádění na trh nebo vývoje zemědělských produktů.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Žadatel: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zemědělský podnikatel, výrobce potravin nebo surovin pro lidskou spotřebu, výrobce krmiv, jiný subjekt aktivní ve zpracování, uvádění na trh a vývoji zemědělských produktů.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Výše dotace: </a:t>
            </a:r>
          </a:p>
          <a:p>
            <a:pPr marL="0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1) výstupem je produkt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nespadající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pod přílohu I Smlouvy o 		fungování EU	-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35%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výdajů pro střední podniky</a:t>
            </a:r>
          </a:p>
          <a:p>
            <a:pPr marL="0" indent="0">
              <a:buNone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45%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výdajů pro mikro a malé podniky	</a:t>
            </a:r>
          </a:p>
          <a:p>
            <a:pPr marL="0" indent="0">
              <a:buClrTx/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2) výstupem je produkt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spadající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pod přílohu I Smlouvy o </a:t>
            </a:r>
          </a:p>
          <a:p>
            <a:pPr marL="0" indent="0">
              <a:buClrTx/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	fungování EU 	-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výdajů </a:t>
            </a:r>
          </a:p>
          <a:p>
            <a:pPr marL="457200" lvl="1" indent="0">
              <a:buClrTx/>
              <a:buNone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395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2. Ať nám roste PRODUKCE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704856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Způsobilé výdaje 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stroje, nástroje a zařízení pro zpracování zemědělských produktů, finální úprava, balení, značení výrobků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2. výstavba, modernizace a rekonstrukce budov</a:t>
            </a: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investice související se skladováním zpracované suroviny, výrobků a druhotných surovin vznikajících při zpracování s výjimkou odpadních vod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investice vedoucí ke zvyšování a monitorování kvality produktů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5. investice související s uváděním vlastních produktů na trh vč. marketingu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6. pořízení užitkových vozů kategorie N1 a N2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7. investice do zařízení na čištění odpadních vod ve zpracovatelském provozu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8. nákup nemovitosti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SzPct val="85000"/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SzPct val="85000"/>
              <a:buFont typeface="+mj-lt"/>
              <a:buAutoNum type="arabicParenR" startAt="3"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6613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2. Ať nám roste PRODUKCE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848872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vytváří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místo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Žadatel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nově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registrovaným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zemědělským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potravinářským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subjektem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činnost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registrována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nejdéle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36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měsíců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před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podáním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Předmětem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investice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technologií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umístěných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objektu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vlastnictví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či spoluvlastnictví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žadatele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(min. 50 %).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4. Projekt je realizován na dlouhodobě nevyužívaných objektech nebo je umístěn v tzv. brownfieldu. 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Produkce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vzniká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místních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zdrojů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vstupní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původ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regionu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MAS Blaník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např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mléko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maso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ovoce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zelenina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atp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– min. ze 75 %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vstupů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, případně v území Středočeského kraje.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85000"/>
              <a:buFont typeface="+mj-lt"/>
              <a:buAutoNum type="arabicParenR" startAt="3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SzPct val="85000"/>
              <a:buFont typeface="+mj-lt"/>
              <a:buAutoNum type="arabicParenR"/>
            </a:pPr>
            <a:endParaRPr lang="cs-CZ" dirty="0"/>
          </a:p>
          <a:p>
            <a:pPr marL="514350" indent="-514350">
              <a:buClrTx/>
              <a:buSzPct val="85000"/>
              <a:buFont typeface="+mj-lt"/>
              <a:buAutoNum type="arabicParenR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97466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2. Ať nám roste PRODUKCE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84887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Žadatel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zpracovávat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rámci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podniku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bioprodukty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produkty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ekologického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zemědělství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minimálně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50%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vstupů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7. Projekt klade důraz na předcházení vzniku odpadu minimálně po dobu udržitelnosti projektu.</a:t>
            </a:r>
          </a:p>
          <a:p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8. Žadatel se zaváže třídit v rámci podniku alespoň 6 složek odpadu minimálně po dobu udržitelnosti projektu.</a:t>
            </a:r>
          </a:p>
          <a:p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9. Projekt obsahuje opatření pro efektivní nakládání s vodou.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10. Výdaje pro spolufinancování – dotace činí maximálně 500 000 Kč.</a:t>
            </a:r>
          </a:p>
          <a:p>
            <a:pPr>
              <a:buClrTx/>
              <a:buSzPct val="85000"/>
              <a:buFont typeface="+mj-lt"/>
              <a:buAutoNum type="arabicParenR" startAt="3"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SzPct val="85000"/>
              <a:buFont typeface="+mj-lt"/>
              <a:buAutoNum type="arabicParenR"/>
            </a:pPr>
            <a:endParaRPr lang="cs-CZ" dirty="0"/>
          </a:p>
          <a:p>
            <a:pPr marL="514350" indent="-514350">
              <a:buClrTx/>
              <a:buSzPct val="85000"/>
              <a:buFont typeface="+mj-lt"/>
              <a:buAutoNum type="arabicParenR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90498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3. Na venkově se PODNIKÁ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 fontScale="85000" lnSpcReduction="20000"/>
          </a:bodyPr>
          <a:lstStyle/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Podpora zahrnuje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investice na založení a rozvoj nezemědělských činností.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Výše dotace: 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25%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výdajů pro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velké podniky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35%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výdajů pro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střední podniky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45%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výdajů pro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mikro a malé podniky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Žadatel: </a:t>
            </a:r>
            <a:r>
              <a:rPr lang="cs-C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podnikatelské subjekty (FO, PO) – mikropodniky a malé podniky ve venkovských oblastech, jakož i zemědělci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10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 podpory: </a:t>
            </a:r>
            <a:r>
              <a:rPr lang="cs-CZ" sz="28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minimis, blokové výjimky</a:t>
            </a:r>
          </a:p>
          <a:p>
            <a:pPr marL="457200" lvl="1" indent="0">
              <a:buClrTx/>
              <a:buNone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19929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3 Na venkově se PODNIKÁ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92088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Způsobilé výdaje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investice nezemědělských činností dle Klasifikace ekonomických činností (CZ-NACE);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http://www.nace.cz/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stavební obnova, nová výstavba provozovny, kanceláře nebo malokapacitního ubytovacího zařízení 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pořízení strojů, technologií a dalšího vybavení sloužící  pro nezemědělskou činnost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doplňující výdaje jako součást projektu (úprava povrchů, oplocení, zeleň, parkovací stání) – max. 30% projektu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nákup nemovitosti  </a:t>
            </a:r>
          </a:p>
          <a:p>
            <a:pPr marL="0" indent="0">
              <a:buClrTx/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74385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3 Na venkově se PODNIKÁ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vytváří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místo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Projekt vytváří novou kapacitu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lůžek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ubytovacích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jednotkách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Předmětem projektu je výstavba nebo rekonstrukce stavby 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zároveň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nedojde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souvislosti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vyjmutí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ze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zemědělského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půdního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fondu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Předmětem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investice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objektu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vlastnictví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či spoluvlastnictví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žadatele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(min. 50%).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Projekt je realizován na dlouhodobě nevyužívaných objektech nebo je umístěn v tzv. brownfieldu.</a:t>
            </a:r>
          </a:p>
          <a:p>
            <a:pPr>
              <a:buClrTx/>
              <a:buSzPct val="85000"/>
              <a:buFont typeface="+mj-lt"/>
              <a:buAutoNum type="arabicParenR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73151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3 Na venkově se PODNIKÁ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992888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upřednostňuje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rámci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zeleň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před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tradičními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stavebními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zelené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střechy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travnaté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plochy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místo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dlažby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7. Projekt klade důraz na předcházení vzniku odpadu minimálně po dobu udržitelnosti projektu.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8. Žadatel se zaváže třídit v rámci podniku alespoň 6 složek odpadu minimálně po dobu udržitelnosti projektu.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9. Projekt obsahuje opatření pro efektivní nakládání s vodou.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10. Výdaje pro spolufinancování – dotace činí maximálně 500 000 Kč.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SzPct val="85000"/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85000"/>
              <a:buFont typeface="+mj-lt"/>
              <a:buAutoNum type="arabicParenR" startAt="5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95462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7787208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2492"/>
            <a:ext cx="8229600" cy="4910844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Úvod a představení MAS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Představení výzvy – parametry výzvy </a:t>
            </a:r>
          </a:p>
          <a:p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1. – 4. – preferenční kritéria, kritéria přijatelnosti, přílohy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Základní informace o podávání Žádostí o dotaci na MAS, práce s Portálem farmáře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Informace o způsobu hodnocení a výběru projektů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Diskuze, dotazy </a:t>
            </a:r>
          </a:p>
          <a:p>
            <a:pPr>
              <a:buNone/>
            </a:pPr>
            <a:endParaRPr lang="cs-CZ" sz="1500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200800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4 POZNEJTE to u nás v LESE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63284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Podpora zahrnuje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investice ke zvyšování environmentálních a společenských funkcí lesa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podporou činností využívajících společenského potenciálu lesů. </a:t>
            </a:r>
          </a:p>
          <a:p>
            <a:pPr marL="0" indent="0"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Výše dotace: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100% výdajů </a:t>
            </a: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Žadatel: </a:t>
            </a:r>
            <a:r>
              <a:rPr lang="cs-C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vlastník, nájemce, pachtýř, vypůjčitel PUPFL</a:t>
            </a: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sdružení s právní subjektivitou a spolek vlastníků, nájemců, pachtýřů nebo vypůjčitelů PUPFL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57849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200800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4 POZNEJTE to u nás v LESE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200800" cy="5472608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cs-C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Způsobilé výdaje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11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opatření k posílení rekreační funkce lesa, značení, výstavba a rekonstrukce stezek pro turisty (do šíře 2m), značení významných přírodních prvků, výstavba herních a naučných prvků, fitness prvků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9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opatření k usměrňování návštěvnosti území, odpočinková stanoviště, přístřešky, informační tabule, závory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opatření k údržbě lesního prostředí (odpadkové koše)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opatření k zajištění bezpečnosti návštěvníků lesa (mostky, lávky, zábradlí, stupně)</a:t>
            </a:r>
          </a:p>
          <a:p>
            <a:pPr marL="0" lvl="0" indent="0">
              <a:buClr>
                <a:srgbClr val="90C226"/>
              </a:buClr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rgbClr val="90C226"/>
              </a:buClr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nákup pozemku (max. 10% celkové výše výdajů, ze kterých je stanovena dotace)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32712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200800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4 POZNEJTE to u nás v LESE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16824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marL="0" indent="0">
              <a:buNone/>
            </a:pP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Pokud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předmětem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dotace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stezka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(do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šíře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m),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tvoří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okruh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místo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výstupu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Realizovaná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investice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vázána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dostupnost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hromadné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dopravy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Realizovaná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investice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využitelná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vhodně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školská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zařízení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regionu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Žadatel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rámci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používá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přírodě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blízké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např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dřevo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celulóza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hlína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atp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prokazatelně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působí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krajině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protierozně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minimalně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po dobu udržitelnosti projektu.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Tx/>
              <a:buSzPct val="85000"/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03885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200800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4 POZNEJTE to u nás v LESE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272808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Preferenční kritéria</a:t>
            </a:r>
          </a:p>
          <a:p>
            <a:pPr marL="0" indent="0">
              <a:buNone/>
            </a:pP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rámci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projektu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kladen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důraz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předcházení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vzniku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odpadu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opatření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zamezující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vzniku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např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tzv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černých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skládek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apod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minimálně po dobu udržitelnosti projektu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7. Výdaje pro spolufinancování – dotace činí maximálně 3 000 000 Kč.</a:t>
            </a:r>
          </a:p>
          <a:p>
            <a:pPr marL="0" indent="0">
              <a:buClr>
                <a:schemeClr val="tx1"/>
              </a:buClr>
              <a:buSzPct val="85000"/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Tx/>
              <a:buSzPct val="85000"/>
              <a:buFont typeface="+mj-lt"/>
              <a:buAutoNum type="arabicParenR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Tx/>
              <a:buSzPct val="85000"/>
              <a:buFont typeface="+mj-lt"/>
              <a:buAutoNum type="arabicParenR" startAt="5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38069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632848" cy="5472608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projekt musí splňovat popis a rozsah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žádost musí získat min. počet bodů stanovených pro jednotlivé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minimální výše způsobilých výdajů: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50 tis. Kč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maximální výše způsobilých výdajů: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mil. Kč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u projektů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nad 1 mil. Kč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způsobilých výdajů se dokládá finanční zdraví žadatele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dotace zabezpečuje financování realizace projektu nejprve z vlastních zdrojů - předfinancování (vyplacení ex post)</a:t>
            </a:r>
          </a:p>
        </p:txBody>
      </p:sp>
    </p:spTree>
    <p:extLst>
      <p:ext uri="{BB962C8B-B14F-4D97-AF65-F5344CB8AC3E}">
        <p14:creationId xmlns:p14="http://schemas.microsoft.com/office/powerpoint/2010/main" val="3168816891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632848" cy="5472608"/>
          </a:xfrm>
        </p:spPr>
        <p:txBody>
          <a:bodyPr>
            <a:normAutofit lnSpcReduction="10000"/>
          </a:bodyPr>
          <a:lstStyle/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žadatel/příjemce dotace je povinen zajistit realizaci projektu do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24 měsíců 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od podpisu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Dohody</a:t>
            </a: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výdaje mohou vzniknout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nejdříve k datu podání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Žádosti o dotaci na MAS a musí být uhrazeny nejpozději k datu předložení Žádosti o platbu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lhůta vázanosti projektu na účel –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let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převedení dotace na účet příjemce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vznik nových pracovních míst –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 6 měsíců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převedení dotace na účet příjemce s udržitelností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3 roky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(malý nebo střední podnik) /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 let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(velký podnik) 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95882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příjemce dotace je povinen uchovávat veškeré doklady k dotaci nejméně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 let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proplacení dotace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pokud projekt podléhá řízení stavebního úřadu, musí být odpovídající povolení pravomocné a platné (v případě veřejnoprávní smlouvy platné a účinné)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 datu podání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na MAS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pokud projekt nepodléhá řízení stavebního úřadu – předložit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čestné prohlášení – příloha MAS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povinnost uspořádanosti právních vztahů k nemovitostem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od data podání Žádosti o platbu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61106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8136904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776864" cy="5472608"/>
          </a:xfrm>
        </p:spPr>
        <p:txBody>
          <a:bodyPr>
            <a:normAutofit fontScale="85000" lnSpcReduction="20000"/>
          </a:bodyPr>
          <a:lstStyle/>
          <a:p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do 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20 000 Kč 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:</a:t>
            </a:r>
          </a:p>
          <a:p>
            <a:pPr marL="0" indent="0">
              <a:buNone/>
            </a:pP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	- nákup přímo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; součet do </a:t>
            </a:r>
            <a:r>
              <a:rPr lang="pl-PL" sz="3000" b="1" dirty="0">
                <a:latin typeface="Calibri" panose="020F0502020204030204" pitchFamily="34" charset="0"/>
                <a:cs typeface="Calibri" panose="020F0502020204030204" pitchFamily="34" charset="0"/>
              </a:rPr>
              <a:t>100 000 Kč </a:t>
            </a:r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na projekt </a:t>
            </a:r>
          </a:p>
          <a:p>
            <a:pPr marL="0" indent="0">
              <a:buNone/>
            </a:pPr>
            <a:endParaRPr lang="pl-PL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do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400 000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veřejný/dotovaný zadavatel, resp.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500 000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</a:t>
            </a:r>
          </a:p>
          <a:p>
            <a:pPr marL="0" indent="0">
              <a:buNone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	- cenový marketing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(min. 3 dodavatelé) – lze provést 	po podpisu Dohody, předkládá se při Žádosti o platbu</a:t>
            </a:r>
          </a:p>
          <a:p>
            <a:pPr marL="0" indent="0">
              <a:buNone/>
            </a:pP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Hodnota zakázky nad nebo rovna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400 000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veřejný/dotovaný zadavatel, resp. 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500 000 Kč </a:t>
            </a:r>
            <a:r>
              <a:rPr lang="cs-CZ" sz="3000" dirty="0">
                <a:latin typeface="Calibri" panose="020F0502020204030204" pitchFamily="34" charset="0"/>
                <a:cs typeface="Calibri" panose="020F0502020204030204" pitchFamily="34" charset="0"/>
              </a:rPr>
              <a:t>(bez DPH) </a:t>
            </a:r>
          </a:p>
          <a:p>
            <a:pPr marL="0" indent="0">
              <a:buNone/>
            </a:pP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	- VŘ dle Příručky pro zadávání zakázek PRV 2014-	2020 </a:t>
            </a: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57454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1"/>
            <a:ext cx="759633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VÝBĚROVÁ ŘÍZENÍ NA DODAVATELE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596336" cy="5472608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VŘ musí být zrealizované před podepsáním Dohody se SZIF, zde je již na vysoutěžená částka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Kompletní dokumentace k zrealizovanému VŘ se předkládá: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- na MAS do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63 KD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finálního data 	zaregistrování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na RO SZIF 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	- na RO SZIF – do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70 KD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od finálního data 	zaregistrování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na RO SZIF 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ě </a:t>
            </a: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80825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1"/>
            <a:ext cx="759633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ŽÁDOSTI O DOTACI NA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596336" cy="5472608"/>
          </a:xfrm>
        </p:spPr>
        <p:txBody>
          <a:bodyPr>
            <a:noAutofit/>
          </a:bodyPr>
          <a:lstStyle/>
          <a:p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Žádost o dotaci žadatel vygeneruje ze svého účtu na Portálu farmáře, následně vyplní.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Žadatel předá kompletně vyplněný formulář Žádosti o dotaci vč. příloh (povinných i nepovinných) na MAS prostřednictvím Portálu farmáře, případně v listinné podobě v kanceláři MAS.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Žádost o dotaci se podává/registruje samostatně za každou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Žadatel může podat v dané výzvě do dané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Fiche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pouze jednu Žádost o dotaci na stejný předmět dotace.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Za datum podání Žádosti o dotaci na MAS se považuje datum podání Žádosti před Portál farmáře.</a:t>
            </a:r>
          </a:p>
          <a:p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MAS zveřejní do 5 pracovních dní od ukončení příjmu žádostí  na MAS seznam přijatých žádostí. 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63943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57519-C3B1-4EF4-A3CA-95932620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BLANÍK, z. s.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30A4DE-E8D2-43D8-878B-751031634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4628587"/>
          </a:xfrm>
        </p:spPr>
        <p:txBody>
          <a:bodyPr>
            <a:normAutofit/>
          </a:bodyPr>
          <a:lstStyle/>
          <a:p>
            <a:r>
              <a:rPr lang="cs-CZ" sz="2000" b="1" dirty="0"/>
              <a:t>Místní akční skupina Blaník </a:t>
            </a:r>
            <a:r>
              <a:rPr lang="cs-CZ" sz="2000" dirty="0"/>
              <a:t>je dobrovolným, neziskovým sdružením občanů, neziskových organizací, veřejných institucí a podniků, založená na podporu rozvoje území MAS Blaník. </a:t>
            </a:r>
          </a:p>
          <a:p>
            <a:r>
              <a:rPr lang="cs-CZ" sz="2000" dirty="0"/>
              <a:t>MAS Blaník má v současné době 54 členů, včetně obcí, spolků, zemědělských podnikatelů či fyzických osob. </a:t>
            </a:r>
          </a:p>
          <a:p>
            <a:r>
              <a:rPr lang="cs-CZ" sz="2000" dirty="0"/>
              <a:t>Naše cíle:</a:t>
            </a:r>
            <a:br>
              <a:rPr lang="cs-CZ" sz="2000" dirty="0"/>
            </a:br>
            <a:r>
              <a:rPr lang="cs-CZ" sz="2000" dirty="0"/>
              <a:t>• podpora komunitní místní rozvoj s cílem koordinovat regionální rozvoj ve všech oblastech</a:t>
            </a:r>
            <a:br>
              <a:rPr lang="cs-CZ" sz="2000" dirty="0"/>
            </a:br>
            <a:r>
              <a:rPr lang="cs-CZ" sz="2000" dirty="0"/>
              <a:t>• projektové poradenství</a:t>
            </a:r>
            <a:br>
              <a:rPr lang="cs-CZ" sz="2000" dirty="0"/>
            </a:br>
            <a:r>
              <a:rPr lang="cs-CZ" sz="2000" dirty="0"/>
              <a:t>• podporovat vzdělávací iniciativy</a:t>
            </a:r>
            <a:br>
              <a:rPr lang="cs-CZ" sz="2000" dirty="0"/>
            </a:br>
            <a:r>
              <a:rPr lang="cs-CZ" sz="2000" dirty="0"/>
              <a:t>• mezinárodní spolupráce</a:t>
            </a:r>
            <a:br>
              <a:rPr lang="cs-CZ" sz="2000" dirty="0"/>
            </a:br>
            <a:r>
              <a:rPr lang="cs-CZ" sz="2000" dirty="0"/>
              <a:t>• tvorba rozvojových strategií a plánů pro region</a:t>
            </a:r>
          </a:p>
        </p:txBody>
      </p:sp>
    </p:spTree>
    <p:extLst>
      <p:ext uri="{BB962C8B-B14F-4D97-AF65-F5344CB8AC3E}">
        <p14:creationId xmlns:p14="http://schemas.microsoft.com/office/powerpoint/2010/main" val="36915636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1"/>
            <a:ext cx="759633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ADMINISTRATIVNÍ KONTROLA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596336" cy="5472608"/>
          </a:xfrm>
        </p:spPr>
        <p:txBody>
          <a:bodyPr>
            <a:noAutofit/>
          </a:bodyPr>
          <a:lstStyle/>
          <a:p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Žádosti o dotaci prochází administrativní kontrolou (obsahová správnost) a kontrolou přijatelnosti.</a:t>
            </a:r>
          </a:p>
          <a:p>
            <a:pPr marL="0" indent="0">
              <a:buNone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Výsledky kontrol jsou zaznamenávány do kontrolních listů.</a:t>
            </a: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případě zjištění nedostatků, vyzve pracovník MAS žadatele k doplnění Žádosti  s pevně daným termínem, minimálně však 5 pracovních dní. </a:t>
            </a: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Žadatel může provést opravu maximálně dvakrát.</a:t>
            </a: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89600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1"/>
            <a:ext cx="759633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PROJEKTŮ NA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6984776" cy="5472608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komise MAS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provádí hodnocení projektů dle postupu stanoveného Pravidly pro operaci 19.2.1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Hodnocení probíhá na základě stanovených preferenčních kritérií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VK stanoví na základě bodového hodnocení pořadí projektů za každou Fichi zvlášť 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Výsledné pořadí je postoupeno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Výboru MAS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který provede výběr projektů k realizaci na základě doporučení VK a aktuálních finančních prostředků alokovaných na danou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Fichi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Seznam vybraných a nevybraných Žádostí o dotaci zveřejní MAS na svých webových stránkách nejpozději do 5 pracovních dní od schválení výběru projektu MAS. 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4468"/>
      </p:ext>
    </p:extLst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6912768" cy="1152127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REGISTRACE A PŘEDÁNÍ PROJEKTŮ NA RO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7632848" cy="5112568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Vybrané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MAS elektronicky podepíše, přílohy verifikuje a předá žadateli min.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3 pracovní dny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před termínem registrace na RO SZIF.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 následně zašle Žádost o dotaci vč. příloh přes svůj účet na Portálu farmáře na RO SZIF nejpozději do finálního termínu registrace (31. 8. 2018).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Pokud budou některé přílohy předávány v listinné podobě, musí to žadatel uvést u zasílané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přes PF.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 SZIF provádí závěrečné ověření způsobilosti před schválením.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00257"/>
      </p:ext>
    </p:extLst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ADMINISTRACE PROJEKTŮ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344816" cy="5472608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 zaregistrování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na SZIF bude žadatel informován prostřednictvím PF nejpozději do 14 kalendářních dnů od finálního termínu registrace na RO SZIF stanoveného ve výzvě.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 SZIF po kontrole a schválení/neschválení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informuje žadatele prostřednictvím seznamu projektů na jeho stránkách.</a:t>
            </a:r>
          </a:p>
          <a:p>
            <a:pPr marL="0" indent="0">
              <a:buNone/>
            </a:pP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 případě schválení projektu je žadatel vyzván přes PF k podpisu Dohody o poskytnutí dotace. </a:t>
            </a:r>
          </a:p>
        </p:txBody>
      </p:sp>
    </p:spTree>
    <p:extLst>
      <p:ext uri="{BB962C8B-B14F-4D97-AF65-F5344CB8AC3E}">
        <p14:creationId xmlns:p14="http://schemas.microsoft.com/office/powerpoint/2010/main" val="1872918273"/>
      </p:ext>
    </p:extLst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192688" cy="72007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MAS BLANÍK, z. s. 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http://www.masblanik.cz/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6984776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A5C0ED-F0C6-47EC-95E7-10E6AC2CE1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5608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88489"/>
      </p:ext>
    </p:extLst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3628" y="332655"/>
            <a:ext cx="6696744" cy="1080119"/>
          </a:xfrm>
        </p:spPr>
        <p:txBody>
          <a:bodyPr>
            <a:noAutofit/>
          </a:bodyPr>
          <a:lstStyle/>
          <a:p>
            <a:pPr algn="ctr"/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PORTÁL SZIF, PORTÁL FARMÁŘE</a:t>
            </a:r>
            <a:b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https://www.szif.cz/cs</a:t>
            </a:r>
            <a:b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sz="3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4"/>
            <a:ext cx="6984776" cy="53285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9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>
              <a:buNone/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ADA9410-6788-45DE-8F96-AF737569C1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1730052"/>
            <a:ext cx="8388912" cy="475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33533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7592" y="359025"/>
            <a:ext cx="7008816" cy="747464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PORTÁLU FARMÁŘE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3F7B36-A915-4978-B27B-AA14FE79DDA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9"/>
            <a:ext cx="828092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1939"/>
      </p:ext>
    </p:extLst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5552" y="404664"/>
            <a:ext cx="7008816" cy="555471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ŽÁDOSTI O DOTACI PŘES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5AAD6D2-F176-4790-80C9-34DA5C6AB9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399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60485"/>
      </p:ext>
    </p:extLst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128792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DŮLEŽITÉ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488832" cy="5472608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Pravidla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kterými se stanovují podmínky pro poskytování dotace na projekty PRV 2014 – 2020 Operace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19.2.1 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b="1" dirty="0"/>
              <a:t>Postup pro vygenerování formuláře </a:t>
            </a:r>
            <a:r>
              <a:rPr lang="cs-CZ" sz="2400" b="1" dirty="0" err="1"/>
              <a:t>ŽoD</a:t>
            </a:r>
            <a:r>
              <a:rPr lang="cs-CZ" sz="2400" b="1" dirty="0"/>
              <a:t>, předání na MAS a následnou registraci na RO SZIF</a:t>
            </a:r>
          </a:p>
          <a:p>
            <a:endParaRPr lang="cs-CZ" sz="2400" b="1" dirty="0"/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Příručka pro zadávání zakázek PRV 2014 – 2020</a:t>
            </a:r>
          </a:p>
          <a:p>
            <a:pPr marL="0" indent="0">
              <a:buNone/>
            </a:pPr>
            <a:endParaRPr lang="cs-CZ" sz="2400" b="1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https://www.szif.cz/cs/prv2014-1921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46942"/>
      </p:ext>
    </p:extLst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96706"/>
          </a:xfrm>
        </p:spPr>
        <p:txBody>
          <a:bodyPr>
            <a:normAutofit/>
          </a:bodyPr>
          <a:lstStyle/>
          <a:p>
            <a:b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5400" dirty="0">
                <a:latin typeface="Calibri" panose="020F0502020204030204" pitchFamily="34" charset="0"/>
                <a:cs typeface="Calibri" panose="020F0502020204030204" pitchFamily="34" charset="0"/>
              </a:rPr>
              <a:t>DĚKUJEME ZA POZORNOST</a:t>
            </a:r>
            <a:endParaRPr lang="cs-CZ" sz="5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4173692"/>
            <a:ext cx="8134672" cy="107015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Konzultace: 	Monika Dušková, </a:t>
            </a:r>
            <a:r>
              <a:rPr lang="cs-CZ" dirty="0">
                <a:hlinkClick r:id="rId2"/>
              </a:rPr>
              <a:t>monika.duskova@masblanik.cz</a:t>
            </a:r>
            <a:r>
              <a:rPr lang="cs-CZ" dirty="0"/>
              <a:t>, 735 046 027</a:t>
            </a:r>
          </a:p>
          <a:p>
            <a:pPr algn="l"/>
            <a:r>
              <a:rPr lang="cs-CZ" dirty="0"/>
              <a:t>		Lucie Jeřábková, </a:t>
            </a:r>
            <a:r>
              <a:rPr lang="cs-CZ" dirty="0">
                <a:hlinkClick r:id="rId3"/>
              </a:rPr>
              <a:t>kancelar@masblanik.cz</a:t>
            </a:r>
            <a:r>
              <a:rPr lang="cs-CZ" dirty="0"/>
              <a:t>, 603 402 658</a:t>
            </a:r>
          </a:p>
          <a:p>
            <a:pPr algn="l"/>
            <a:r>
              <a:rPr lang="cs-CZ" dirty="0"/>
              <a:t>		Renata Vondráková, </a:t>
            </a:r>
            <a:r>
              <a:rPr lang="cs-CZ" dirty="0">
                <a:hlinkClick r:id="rId4"/>
              </a:rPr>
              <a:t>info@masblanik.cz</a:t>
            </a:r>
            <a:r>
              <a:rPr lang="cs-CZ" dirty="0"/>
              <a:t>, 604 540 583</a:t>
            </a:r>
          </a:p>
        </p:txBody>
      </p:sp>
      <p:pic>
        <p:nvPicPr>
          <p:cNvPr id="7" name="Obrázek 6" descr="Popis: \\nt1\O\Loga 2014_2020\IROP\Logolinky\RGB\JPG\IROP_CZ_RO_B_C RGB_malý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119" y="319967"/>
            <a:ext cx="6581713" cy="11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84871"/>
            <a:ext cx="1728192" cy="4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0FD2040-5044-45B7-A1CB-99E5F2310D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70906"/>
            <a:ext cx="2398133" cy="10701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70FBF1D-B9E4-463B-8F58-C8A450C16C9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5673937"/>
            <a:ext cx="86232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7002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7283152" cy="720079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VYMEZENÍ MAS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CB585FB-7ADA-4C9A-9F68-5B405DAB6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396" y="1340768"/>
            <a:ext cx="741682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93001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7283152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ÚZEMNÍ VYMEZENÍ MAS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2492"/>
            <a:ext cx="7344816" cy="4766827"/>
          </a:xfrm>
        </p:spPr>
        <p:txBody>
          <a:bodyPr anchor="t">
            <a:normAutofit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projekty musí být realizovány v územní působnosti MAS Blaník – tj.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obcí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vyjma obcí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Bílkovice, Psáře, Všechlapy a Tehov</a:t>
            </a:r>
          </a:p>
          <a:p>
            <a:pPr marL="0" indent="0">
              <a:buNone/>
            </a:pP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projekt lze výjimečně realizovat i mimo území MAS za předpokladu, že  prospěch z projektu připadne do území MAS Blaník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777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8229600" cy="113782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VÝZVA č. 1 </a:t>
            </a:r>
            <a:b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PROGRAMU ROZVOJE VENKOVA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42492"/>
            <a:ext cx="7488832" cy="5054860"/>
          </a:xfrm>
        </p:spPr>
        <p:txBody>
          <a:bodyPr>
            <a:noAutofit/>
          </a:bodyPr>
          <a:lstStyle/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Vyhlašovatel výzvy: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MAS Blaník, z. s.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Vyhlášení výzvy: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20. 6. 2018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Příjem žádostí: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5. 7. 2018 – 23. 7. 2018</a:t>
            </a:r>
          </a:p>
          <a:p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Podání Žádosti o dotaci na MAS vč. příloh probíhá zasláním přes Portál farmáře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Místo podání příloh k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v listinné podobě: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Kancelář MAS Blaník, Palackého nám. 65, Spolkový dům, Vlašim </a:t>
            </a:r>
            <a:endParaRPr lang="cs-CZ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ermín registrace na RO SZIF: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31. 8. 2018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40953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7427168" cy="720079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VYHLÁŠENÉ FICHE A ALOKACE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9ADB2B1-EAB6-431F-9A41-93B8F5BBF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990671"/>
              </p:ext>
            </p:extLst>
          </p:nvPr>
        </p:nvGraphicFramePr>
        <p:xfrm>
          <a:off x="395536" y="1543050"/>
          <a:ext cx="7056784" cy="4336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268">
                  <a:extLst>
                    <a:ext uri="{9D8B030D-6E8A-4147-A177-3AD203B41FA5}">
                      <a16:colId xmlns:a16="http://schemas.microsoft.com/office/drawing/2014/main" val="3888873839"/>
                    </a:ext>
                  </a:extLst>
                </a:gridCol>
                <a:gridCol w="3528516">
                  <a:extLst>
                    <a:ext uri="{9D8B030D-6E8A-4147-A177-3AD203B41FA5}">
                      <a16:colId xmlns:a16="http://schemas.microsoft.com/office/drawing/2014/main" val="2512695300"/>
                    </a:ext>
                  </a:extLst>
                </a:gridCol>
              </a:tblGrid>
              <a:tr h="866844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ALOKACE / 1 projekt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836656"/>
                  </a:ext>
                </a:extLst>
              </a:tr>
              <a:tr h="86684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ZEMĚDĚLSTVÍ živí venkov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3 520 820 / 502 974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9867220"/>
                  </a:ext>
                </a:extLst>
              </a:tr>
              <a:tr h="86684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Ať nám roste PRODUKCE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1 508 930 / 502 977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6413307"/>
                  </a:ext>
                </a:extLst>
              </a:tr>
              <a:tr h="86959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Na venkově se PODNIKÁ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6 055 820 / 2 018 607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5957523"/>
                  </a:ext>
                </a:extLst>
              </a:tr>
              <a:tr h="866844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POZNEJTE  to u nás v LESE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3 802 500 </a:t>
                      </a: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cs-CZ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3 000 000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370062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31F1755B-7B9B-4E17-8E7C-3D203F7F2837}"/>
              </a:ext>
            </a:extLst>
          </p:cNvPr>
          <p:cNvSpPr txBox="1"/>
          <p:nvPr/>
        </p:nvSpPr>
        <p:spPr>
          <a:xfrm>
            <a:off x="357436" y="6154310"/>
            <a:ext cx="317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Poznámka</a:t>
            </a:r>
            <a:r>
              <a:rPr lang="cs-CZ" dirty="0"/>
              <a:t>: alokace = dotace </a:t>
            </a:r>
          </a:p>
        </p:txBody>
      </p:sp>
    </p:spTree>
    <p:extLst>
      <p:ext uri="{BB962C8B-B14F-4D97-AF65-F5344CB8AC3E}">
        <p14:creationId xmlns:p14="http://schemas.microsoft.com/office/powerpoint/2010/main" val="2244167918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9938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1 - ZEMĚDĚLSTVÍ živí venkov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928" cy="5400600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Podpora je zaměřena na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zvýšení celkové výkonnosti a udržitelnosti  zemědělského podniku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Výše dotace: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50 %  výdajů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ze kterých je stanovena dotace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10%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 ANC oblasti (alespoň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75%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pozemků)</a:t>
            </a: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10 %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- mladý začínající zemědělec </a:t>
            </a:r>
          </a:p>
          <a:p>
            <a:pPr marL="457200" lvl="1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Žadatel: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zemědělský podnikatel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FO  nebo PO podnikající v zemědělské výrobě v souladu se zákonem č. 252/1997 Sb., o zemědělství, ve znění pozdějších předpisů a je evidován v Evidenci zemědělského podnikatele (k datu podání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ŽoD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cs-CZ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89650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7344816" cy="993811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 č. 1 - ZEMĚDĚLSTVÍ živí venkov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7632848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Způsobilé výdaje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1. stavby, stroje a technologie v živočišné výrobě</a:t>
            </a:r>
          </a:p>
          <a:p>
            <a:pPr marL="0" indent="0">
              <a:buNone/>
            </a:pP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2. stavby, stroje a technologie pro rostlinnou a 			školkařskou výrobu </a:t>
            </a:r>
          </a:p>
          <a:p>
            <a:pPr marL="0" indent="0">
              <a:buNone/>
            </a:pP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3. peletárny , jejich veškerá produkce bude 			     spotřebována přímo v zemědělském podniku</a:t>
            </a:r>
          </a:p>
          <a:p>
            <a:pPr marL="0" indent="0">
              <a:buNone/>
            </a:pPr>
            <a:endParaRPr lang="pl-PL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4. nákup nemovitosti (max. 10% celkové výše 		výdajů, ze kterých je stanovena dotace)</a:t>
            </a:r>
          </a:p>
          <a:p>
            <a:pPr marL="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Předmět dotace nesmí sloužit pouze pro poskytování služeb! </a:t>
            </a:r>
          </a:p>
          <a:p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5900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2495</TotalTime>
  <Words>2222</Words>
  <Application>Microsoft Office PowerPoint</Application>
  <PresentationFormat>Předvádění na obrazovce (4:3)</PresentationFormat>
  <Paragraphs>362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Trebuchet MS</vt:lpstr>
      <vt:lpstr>Wingdings</vt:lpstr>
      <vt:lpstr>Wingdings 3</vt:lpstr>
      <vt:lpstr>Fazeta</vt:lpstr>
      <vt:lpstr>Motiv Office</vt:lpstr>
      <vt:lpstr>Seminář pro žadatele z území  MAS Blaník, z. s. k Výzvě č. 1 pro dotační program Program rozvoje venkova (PRV) </vt:lpstr>
      <vt:lpstr>PROGRAM SEMINÁŘE</vt:lpstr>
      <vt:lpstr>MAS BLANÍK, z. s. </vt:lpstr>
      <vt:lpstr>ÚZEMNÍ VYMEZENÍ MAS</vt:lpstr>
      <vt:lpstr>ÚZEMNÍ VYMEZENÍ MAS</vt:lpstr>
      <vt:lpstr>VÝZVA č. 1  PROGRAMU ROZVOJE VENKOVA</vt:lpstr>
      <vt:lpstr>VYHLÁŠENÉ FICHE A ALOKACE</vt:lpstr>
      <vt:lpstr>FICHE č. 1 - ZEMĚDĚLSTVÍ živí venkov</vt:lpstr>
      <vt:lpstr>FICHE č. 1 - ZEMĚDĚLSTVÍ živí venkov</vt:lpstr>
      <vt:lpstr>FICHE č. 1 - ZEMĚDĚLSTVÍ živí venkov</vt:lpstr>
      <vt:lpstr>FICHE č. 1 - ZEMĚDĚLSTVÍ živí venkov</vt:lpstr>
      <vt:lpstr>FICHE č. 2. Ať nám roste PRODUKCE</vt:lpstr>
      <vt:lpstr>FICHE č. 2. Ať nám roste PRODUKCE</vt:lpstr>
      <vt:lpstr>FICHE č. 2. Ať nám roste PRODUKCE</vt:lpstr>
      <vt:lpstr>FICHE č. 2. Ať nám roste PRODUKCE</vt:lpstr>
      <vt:lpstr>FICHE č. 3. Na venkově se PODNIKÁ</vt:lpstr>
      <vt:lpstr>FICHE č. 3 Na venkově se PODNIKÁ</vt:lpstr>
      <vt:lpstr>FICHE č. 3 Na venkově se PODNIKÁ</vt:lpstr>
      <vt:lpstr>FICHE č. 3 Na venkově se PODNIKÁ</vt:lpstr>
      <vt:lpstr>FICHE č. 4 POZNEJTE to u nás v LESE</vt:lpstr>
      <vt:lpstr>FICHE č. 4 POZNEJTE to u nás v LESE</vt:lpstr>
      <vt:lpstr>FICHE č. 4 POZNEJTE to u nás v LESE</vt:lpstr>
      <vt:lpstr>FICHE č. 4 POZNEJTE to u nás v LESE</vt:lpstr>
      <vt:lpstr>OBECNÉ PODMÍNKY</vt:lpstr>
      <vt:lpstr>OBECNÉ PODMÍNKY</vt:lpstr>
      <vt:lpstr>OBECNÉ PODMÍNKY</vt:lpstr>
      <vt:lpstr>ZADÁVÁNÍ ZAKÁZEK</vt:lpstr>
      <vt:lpstr>VÝBĚROVÁ ŘÍZENÍ NA DODAVATELE</vt:lpstr>
      <vt:lpstr>PODÁNÍ ŽÁDOSTI O DOTACI NA MAS</vt:lpstr>
      <vt:lpstr>ADMINISTRATIVNÍ KONTROLA</vt:lpstr>
      <vt:lpstr>HODNOCENÍ PROJEKTŮ NA MAS</vt:lpstr>
      <vt:lpstr>REGISTRACE A PŘEDÁNÍ PROJEKTŮ NA RO SZIF</vt:lpstr>
      <vt:lpstr>ADMINISTRACE PROJEKTŮ NA SZIF</vt:lpstr>
      <vt:lpstr> WEB MAS BLANÍK, z. s.  http://www.masblanik.cz/ </vt:lpstr>
      <vt:lpstr> INFORMAČNÍ PORTÁL SZIF, PORTÁL FARMÁŘE https://www.szif.cz/cs </vt:lpstr>
      <vt:lpstr>PŘIHLÁŠENÍ DO PORTÁLU FARMÁŘE</vt:lpstr>
      <vt:lpstr>ŽÁDOSTI O DOTACI PŘES MAS</vt:lpstr>
      <vt:lpstr>DŮLEŽITÉ DOKUMENTY</vt:lpstr>
      <vt:lpstr> 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z území MAS Blaník, z. s. k výzvám pro dotační program</dc:title>
  <dc:creator>uzivatel</dc:creator>
  <cp:lastModifiedBy>PRV2</cp:lastModifiedBy>
  <cp:revision>251</cp:revision>
  <cp:lastPrinted>2018-07-10T17:04:38Z</cp:lastPrinted>
  <dcterms:created xsi:type="dcterms:W3CDTF">2017-10-09T11:30:25Z</dcterms:created>
  <dcterms:modified xsi:type="dcterms:W3CDTF">2018-07-11T06:20:11Z</dcterms:modified>
</cp:coreProperties>
</file>